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0"/>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258" r:id="rId16"/>
    <p:sldId id="287" r:id="rId17"/>
    <p:sldId id="288" r:id="rId18"/>
    <p:sldId id="289" r:id="rId19"/>
    <p:sldId id="290" r:id="rId20"/>
    <p:sldId id="291" r:id="rId21"/>
    <p:sldId id="292" r:id="rId22"/>
    <p:sldId id="286" r:id="rId23"/>
    <p:sldId id="293" r:id="rId24"/>
    <p:sldId id="315" r:id="rId25"/>
    <p:sldId id="316" r:id="rId26"/>
    <p:sldId id="266" r:id="rId27"/>
    <p:sldId id="295" r:id="rId28"/>
    <p:sldId id="299" r:id="rId29"/>
    <p:sldId id="301" r:id="rId30"/>
    <p:sldId id="300" r:id="rId31"/>
    <p:sldId id="307" r:id="rId32"/>
    <p:sldId id="309" r:id="rId33"/>
    <p:sldId id="310" r:id="rId34"/>
    <p:sldId id="311" r:id="rId35"/>
    <p:sldId id="312" r:id="rId36"/>
    <p:sldId id="274" r:id="rId37"/>
    <p:sldId id="313" r:id="rId38"/>
    <p:sldId id="314" r:id="rId39"/>
    <p:sldId id="303" r:id="rId40"/>
    <p:sldId id="304" r:id="rId41"/>
    <p:sldId id="294" r:id="rId42"/>
    <p:sldId id="305" r:id="rId43"/>
    <p:sldId id="306" r:id="rId44"/>
    <p:sldId id="276" r:id="rId45"/>
    <p:sldId id="318" r:id="rId46"/>
    <p:sldId id="317" r:id="rId47"/>
    <p:sldId id="320" r:id="rId48"/>
    <p:sldId id="321" r:id="rId49"/>
    <p:sldId id="323" r:id="rId50"/>
    <p:sldId id="322" r:id="rId51"/>
    <p:sldId id="324" r:id="rId52"/>
    <p:sldId id="325" r:id="rId53"/>
    <p:sldId id="326" r:id="rId54"/>
    <p:sldId id="327" r:id="rId55"/>
    <p:sldId id="273" r:id="rId56"/>
    <p:sldId id="328" r:id="rId57"/>
    <p:sldId id="260" r:id="rId58"/>
    <p:sldId id="329"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75" d="100"/>
          <a:sy n="75" d="100"/>
        </p:scale>
        <p:origin x="1914" y="7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CA20CF0E-31D9-4F3C-B36A-E41516EF30D5}">
      <dgm:prSet phldrT="[טקסט]"/>
      <dgm:spPr/>
      <dgm:t>
        <a:bodyPr/>
        <a:lstStyle/>
        <a:p>
          <a:pPr rtl="1"/>
          <a:r>
            <a:rPr lang="en-US" dirty="0"/>
            <a:t>Point GMM(2020)</a:t>
          </a:r>
          <a:endParaRPr lang="he-IL" dirty="0"/>
        </a:p>
      </dgm:t>
    </dgm:pt>
    <dgm:pt modelId="{DEA907D5-2680-4452-A0F2-AAE0C5C416BF}" type="parTrans" cxnId="{9232BAB5-0950-4BB0-957B-82B72C794929}">
      <dgm:prSet/>
      <dgm:spPr/>
      <dgm:t>
        <a:bodyPr/>
        <a:lstStyle/>
        <a:p>
          <a:pPr rtl="1"/>
          <a:endParaRPr lang="he-IL"/>
        </a:p>
      </dgm:t>
    </dgm:pt>
    <dgm:pt modelId="{F740C863-0794-4305-AD64-6FEDA6D3342F}" type="sibTrans" cxnId="{9232BAB5-0950-4BB0-957B-82B72C794929}">
      <dgm:prSet/>
      <dgm:spPr/>
      <dgm:t>
        <a:bodyPr/>
        <a:lstStyle/>
        <a:p>
          <a:pPr rtl="1"/>
          <a:endParaRPr lang="he-IL"/>
        </a:p>
      </dgm:t>
    </dgm:pt>
    <dgm:pt modelId="{3490A8F2-817A-43FA-8FE2-2B7CA3EA87A7}">
      <dgm:prSet phldrT="[טקסט]"/>
      <dgm:spPr/>
      <dgm:t>
        <a:bodyPr/>
        <a:lstStyle/>
        <a:p>
          <a:pPr rtl="1"/>
          <a:r>
            <a:rPr lang="en-US" dirty="0"/>
            <a:t>Point Conv(2020)</a:t>
          </a:r>
          <a:endParaRPr lang="he-IL" dirty="0"/>
        </a:p>
      </dgm:t>
    </dgm:pt>
    <dgm:pt modelId="{36C70E28-BA87-40B5-A62C-0F6416ACB948}" type="parTrans" cxnId="{7A8F4366-8545-415B-9001-CAB295772AC2}">
      <dgm:prSet/>
      <dgm:spPr/>
      <dgm:t>
        <a:bodyPr/>
        <a:lstStyle/>
        <a:p>
          <a:pPr rtl="1"/>
          <a:endParaRPr lang="he-IL"/>
        </a:p>
      </dgm:t>
    </dgm:pt>
    <dgm:pt modelId="{6D418E11-DDD9-45B1-BCC3-AF654337C015}" type="sibTrans" cxnId="{7A8F4366-8545-415B-9001-CAB295772AC2}">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6" custScaleX="141611">
        <dgm:presLayoutVars>
          <dgm:bulletEnabled val="1"/>
        </dgm:presLayoutVars>
      </dgm:prSet>
      <dgm:spPr/>
    </dgm:pt>
    <dgm:pt modelId="{182D05E4-05B6-44A8-9542-54A910F2F8E8}" type="pres">
      <dgm:prSet presAssocID="{633D8EC2-62A1-4428-9C57-62302CE6EB3D}" presName="circleA" presStyleLbl="node1" presStyleIdx="0" presStyleCnt="6"/>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6"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6"/>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6" custScaleX="141732">
        <dgm:presLayoutVars>
          <dgm:bulletEnabled val="1"/>
        </dgm:presLayoutVars>
      </dgm:prSet>
      <dgm:spPr/>
    </dgm:pt>
    <dgm:pt modelId="{0DE8F0F5-5962-4594-9711-413ED32BFF41}" type="pres">
      <dgm:prSet presAssocID="{076AD113-9ADF-44C9-820B-1FB974C6B3E2}" presName="circleA" presStyleLbl="node1" presStyleIdx="2" presStyleCnt="6"/>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CF1A8C2D-82D1-4A68-835C-99BBB861BAEA}" type="pres">
      <dgm:prSet presAssocID="{CA20CF0E-31D9-4F3C-B36A-E41516EF30D5}" presName="compositeB" presStyleCnt="0"/>
      <dgm:spPr/>
    </dgm:pt>
    <dgm:pt modelId="{F32AE320-15BC-4A9C-AF79-2046DE16E574}" type="pres">
      <dgm:prSet presAssocID="{CA20CF0E-31D9-4F3C-B36A-E41516EF30D5}" presName="textB" presStyleLbl="revTx" presStyleIdx="3" presStyleCnt="6" custScaleX="167301">
        <dgm:presLayoutVars>
          <dgm:bulletEnabled val="1"/>
        </dgm:presLayoutVars>
      </dgm:prSet>
      <dgm:spPr/>
    </dgm:pt>
    <dgm:pt modelId="{143F6AE4-6B25-440F-97B8-E2124C56464D}" type="pres">
      <dgm:prSet presAssocID="{CA20CF0E-31D9-4F3C-B36A-E41516EF30D5}" presName="circleB" presStyleLbl="node1" presStyleIdx="3" presStyleCnt="6"/>
      <dgm:spPr/>
    </dgm:pt>
    <dgm:pt modelId="{ADA0EB42-41B2-49AB-A3C3-72AB4081E2A2}" type="pres">
      <dgm:prSet presAssocID="{CA20CF0E-31D9-4F3C-B36A-E41516EF30D5}" presName="spaceB" presStyleCnt="0"/>
      <dgm:spPr/>
    </dgm:pt>
    <dgm:pt modelId="{E47FB83D-7770-4A11-B0B4-A9285061CC1B}" type="pres">
      <dgm:prSet presAssocID="{F740C863-0794-4305-AD64-6FEDA6D3342F}" presName="space" presStyleCnt="0"/>
      <dgm:spPr/>
    </dgm:pt>
    <dgm:pt modelId="{DD5A324D-70C7-4A2F-BA94-20A8D71FF003}" type="pres">
      <dgm:prSet presAssocID="{3490A8F2-817A-43FA-8FE2-2B7CA3EA87A7}" presName="compositeA" presStyleCnt="0"/>
      <dgm:spPr/>
    </dgm:pt>
    <dgm:pt modelId="{D527AD9E-A71E-4FA9-A102-D2F6297FC489}" type="pres">
      <dgm:prSet presAssocID="{3490A8F2-817A-43FA-8FE2-2B7CA3EA87A7}" presName="textA" presStyleLbl="revTx" presStyleIdx="4" presStyleCnt="6" custScaleX="145762">
        <dgm:presLayoutVars>
          <dgm:bulletEnabled val="1"/>
        </dgm:presLayoutVars>
      </dgm:prSet>
      <dgm:spPr/>
    </dgm:pt>
    <dgm:pt modelId="{932FD320-6B62-4A08-BAD8-83DDCF4B8510}" type="pres">
      <dgm:prSet presAssocID="{3490A8F2-817A-43FA-8FE2-2B7CA3EA87A7}" presName="circleA" presStyleLbl="node1" presStyleIdx="4" presStyleCnt="6"/>
      <dgm:spPr/>
    </dgm:pt>
    <dgm:pt modelId="{7EE3EF2C-8B8C-424F-93DC-D36AB3BC12CA}" type="pres">
      <dgm:prSet presAssocID="{3490A8F2-817A-43FA-8FE2-2B7CA3EA87A7}" presName="spaceA" presStyleCnt="0"/>
      <dgm:spPr/>
    </dgm:pt>
    <dgm:pt modelId="{C7B6ABAD-2C17-4701-82AC-840B2E691B8D}" type="pres">
      <dgm:prSet presAssocID="{6D418E11-DDD9-45B1-BCC3-AF654337C015}" presName="space" presStyleCnt="0"/>
      <dgm:spPr/>
    </dgm:pt>
    <dgm:pt modelId="{D5B1E422-3364-4E06-9C4A-94ECA92CACAC}" type="pres">
      <dgm:prSet presAssocID="{C12807BF-43CE-4C4D-B88C-FF21E5C91F46}" presName="compositeB" presStyleCnt="0"/>
      <dgm:spPr/>
    </dgm:pt>
    <dgm:pt modelId="{7EFA8A11-374C-44B4-9D5E-888EBE87FEC9}" type="pres">
      <dgm:prSet presAssocID="{C12807BF-43CE-4C4D-B88C-FF21E5C91F46}" presName="textB" presStyleLbl="revTx" presStyleIdx="5" presStyleCnt="6">
        <dgm:presLayoutVars>
          <dgm:bulletEnabled val="1"/>
        </dgm:presLayoutVars>
      </dgm:prSet>
      <dgm:spPr/>
    </dgm:pt>
    <dgm:pt modelId="{FF3EFEE0-3E26-49FE-8834-A0BCF587E02C}" type="pres">
      <dgm:prSet presAssocID="{C12807BF-43CE-4C4D-B88C-FF21E5C91F46}" presName="circleB" presStyleLbl="node1" presStyleIdx="5" presStyleCnt="6"/>
      <dgm:spPr/>
    </dgm:pt>
    <dgm:pt modelId="{49A4D4B8-BCD9-455C-A4A2-73652E7097AC}"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BDB8EE3B-5CB6-4415-AF17-5CA5B7BA2095}" type="presOf" srcId="{C12807BF-43CE-4C4D-B88C-FF21E5C91F46}" destId="{7EFA8A11-374C-44B4-9D5E-888EBE87FEC9}" srcOrd="0" destOrd="0" presId="urn:microsoft.com/office/officeart/2005/8/layout/hProcess11"/>
    <dgm:cxn modelId="{9B2E8840-D9AC-4FAC-8E9D-BB9CDB2353E2}" type="presOf" srcId="{CA20CF0E-31D9-4F3C-B36A-E41516EF30D5}" destId="{F32AE320-15BC-4A9C-AF79-2046DE16E574}" srcOrd="0" destOrd="0" presId="urn:microsoft.com/office/officeart/2005/8/layout/hProcess11"/>
    <dgm:cxn modelId="{7A8F4366-8545-415B-9001-CAB295772AC2}" srcId="{D4C3FDA4-A4AB-492E-ADA4-29F1AC76ABC7}" destId="{3490A8F2-817A-43FA-8FE2-2B7CA3EA87A7}" srcOrd="4" destOrd="0" parTransId="{36C70E28-BA87-40B5-A62C-0F6416ACB948}" sibTransId="{6D418E11-DDD9-45B1-BCC3-AF654337C015}"/>
    <dgm:cxn modelId="{CAD98E6A-E153-47BC-8BCA-2B3DA2E31BAE}" srcId="{D4C3FDA4-A4AB-492E-ADA4-29F1AC76ABC7}" destId="{076AD113-9ADF-44C9-820B-1FB974C6B3E2}" srcOrd="2" destOrd="0" parTransId="{ED019F6D-48B2-4664-B253-4F90551AD0D9}" sibTransId="{49DFE690-8FC8-4554-A25E-555C54F3C12D}"/>
    <dgm:cxn modelId="{C1F61C6B-6F19-4E54-99B0-CB2A2B3A1118}" type="presOf" srcId="{3490A8F2-817A-43FA-8FE2-2B7CA3EA87A7}" destId="{D527AD9E-A71E-4FA9-A102-D2F6297FC489}" srcOrd="0" destOrd="0" presId="urn:microsoft.com/office/officeart/2005/8/layout/hProcess11"/>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9232BAB5-0950-4BB0-957B-82B72C794929}" srcId="{D4C3FDA4-A4AB-492E-ADA4-29F1AC76ABC7}" destId="{CA20CF0E-31D9-4F3C-B36A-E41516EF30D5}" srcOrd="3" destOrd="0" parTransId="{DEA907D5-2680-4452-A0F2-AAE0C5C416BF}" sibTransId="{F740C863-0794-4305-AD64-6FEDA6D3342F}"/>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5"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A31BD968-DB6C-43DD-9D7D-7AC099754084}" type="presParOf" srcId="{D3C7FD77-B55B-45AE-A6ED-528BD3EA1C2C}" destId="{CF1A8C2D-82D1-4A68-835C-99BBB861BAEA}" srcOrd="6" destOrd="0" presId="urn:microsoft.com/office/officeart/2005/8/layout/hProcess11"/>
    <dgm:cxn modelId="{8A1CDB57-49D5-4197-9402-FFB758B9F697}" type="presParOf" srcId="{CF1A8C2D-82D1-4A68-835C-99BBB861BAEA}" destId="{F32AE320-15BC-4A9C-AF79-2046DE16E574}" srcOrd="0" destOrd="0" presId="urn:microsoft.com/office/officeart/2005/8/layout/hProcess11"/>
    <dgm:cxn modelId="{DEB2A517-9C99-4E6B-A0A8-BFD8D036CCDC}" type="presParOf" srcId="{CF1A8C2D-82D1-4A68-835C-99BBB861BAEA}" destId="{143F6AE4-6B25-440F-97B8-E2124C56464D}" srcOrd="1" destOrd="0" presId="urn:microsoft.com/office/officeart/2005/8/layout/hProcess11"/>
    <dgm:cxn modelId="{E44ED1C5-2610-4A6E-A16F-8FC0C4F291D0}" type="presParOf" srcId="{CF1A8C2D-82D1-4A68-835C-99BBB861BAEA}" destId="{ADA0EB42-41B2-49AB-A3C3-72AB4081E2A2}" srcOrd="2" destOrd="0" presId="urn:microsoft.com/office/officeart/2005/8/layout/hProcess11"/>
    <dgm:cxn modelId="{B648DA38-2CE4-4E90-8957-C82A0ADAEB2D}" type="presParOf" srcId="{D3C7FD77-B55B-45AE-A6ED-528BD3EA1C2C}" destId="{E47FB83D-7770-4A11-B0B4-A9285061CC1B}" srcOrd="7" destOrd="0" presId="urn:microsoft.com/office/officeart/2005/8/layout/hProcess11"/>
    <dgm:cxn modelId="{BCE871EC-B804-473F-A10B-3E5B8B09706E}" type="presParOf" srcId="{D3C7FD77-B55B-45AE-A6ED-528BD3EA1C2C}" destId="{DD5A324D-70C7-4A2F-BA94-20A8D71FF003}" srcOrd="8" destOrd="0" presId="urn:microsoft.com/office/officeart/2005/8/layout/hProcess11"/>
    <dgm:cxn modelId="{2974BBF4-8AF3-421E-8B7B-552165F86A43}" type="presParOf" srcId="{DD5A324D-70C7-4A2F-BA94-20A8D71FF003}" destId="{D527AD9E-A71E-4FA9-A102-D2F6297FC489}" srcOrd="0" destOrd="0" presId="urn:microsoft.com/office/officeart/2005/8/layout/hProcess11"/>
    <dgm:cxn modelId="{DA9F8F81-070A-49BF-8381-9DE981548E0B}" type="presParOf" srcId="{DD5A324D-70C7-4A2F-BA94-20A8D71FF003}" destId="{932FD320-6B62-4A08-BAD8-83DDCF4B8510}" srcOrd="1" destOrd="0" presId="urn:microsoft.com/office/officeart/2005/8/layout/hProcess11"/>
    <dgm:cxn modelId="{568DA48A-D5B3-4C58-9FF0-31E7EEB0096D}" type="presParOf" srcId="{DD5A324D-70C7-4A2F-BA94-20A8D71FF003}" destId="{7EE3EF2C-8B8C-424F-93DC-D36AB3BC12CA}" srcOrd="2" destOrd="0" presId="urn:microsoft.com/office/officeart/2005/8/layout/hProcess11"/>
    <dgm:cxn modelId="{F4F2C27B-308E-4D5E-AF88-E59361014F6E}" type="presParOf" srcId="{D3C7FD77-B55B-45AE-A6ED-528BD3EA1C2C}" destId="{C7B6ABAD-2C17-4701-82AC-840B2E691B8D}" srcOrd="9" destOrd="0" presId="urn:microsoft.com/office/officeart/2005/8/layout/hProcess11"/>
    <dgm:cxn modelId="{202A1956-BA0C-4255-8990-08FAE651EF0A}" type="presParOf" srcId="{D3C7FD77-B55B-45AE-A6ED-528BD3EA1C2C}" destId="{D5B1E422-3364-4E06-9C4A-94ECA92CACAC}" srcOrd="10" destOrd="0" presId="urn:microsoft.com/office/officeart/2005/8/layout/hProcess11"/>
    <dgm:cxn modelId="{64DF4AA8-B8F2-4E60-8D53-949621B3FB97}" type="presParOf" srcId="{D5B1E422-3364-4E06-9C4A-94ECA92CACAC}" destId="{7EFA8A11-374C-44B4-9D5E-888EBE87FEC9}" srcOrd="0" destOrd="0" presId="urn:microsoft.com/office/officeart/2005/8/layout/hProcess11"/>
    <dgm:cxn modelId="{3E81D6B9-FB15-4B5B-A55F-BD6C93ED48D6}" type="presParOf" srcId="{D5B1E422-3364-4E06-9C4A-94ECA92CACAC}" destId="{FF3EFEE0-3E26-49FE-8834-A0BCF587E02C}" srcOrd="1" destOrd="0" presId="urn:microsoft.com/office/officeart/2005/8/layout/hProcess11"/>
    <dgm:cxn modelId="{1AFB328D-2AF2-4173-A979-EBBA47F258E3}" type="presParOf" srcId="{D5B1E422-3364-4E06-9C4A-94ECA92CACAC}" destId="{49A4D4B8-BCD9-455C-A4A2-73652E7097A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444" y="0"/>
          <a:ext cx="1668763"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rtl="1">
            <a:lnSpc>
              <a:spcPct val="90000"/>
            </a:lnSpc>
            <a:spcBef>
              <a:spcPct val="0"/>
            </a:spcBef>
            <a:spcAft>
              <a:spcPct val="35000"/>
            </a:spcAft>
            <a:buNone/>
          </a:pPr>
          <a:r>
            <a:rPr lang="en-US" sz="1500" kern="1200" dirty="0"/>
            <a:t>Point net(2017)</a:t>
          </a:r>
          <a:endParaRPr lang="he-IL" sz="1500" kern="1200" dirty="0"/>
        </a:p>
      </dsp:txBody>
      <dsp:txXfrm>
        <a:off x="3444" y="0"/>
        <a:ext cx="1668763" cy="1455164"/>
      </dsp:txXfrm>
    </dsp:sp>
    <dsp:sp modelId="{182D05E4-05B6-44A8-9542-54A910F2F8E8}">
      <dsp:nvSpPr>
        <dsp:cNvPr id="0" name=""/>
        <dsp:cNvSpPr/>
      </dsp:nvSpPr>
      <dsp:spPr>
        <a:xfrm>
          <a:off x="65593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1749677" y="2182746"/>
          <a:ext cx="204230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rtl="1">
            <a:lnSpc>
              <a:spcPct val="90000"/>
            </a:lnSpc>
            <a:spcBef>
              <a:spcPct val="0"/>
            </a:spcBef>
            <a:spcAft>
              <a:spcPct val="35000"/>
            </a:spcAft>
            <a:buNone/>
          </a:pPr>
          <a:r>
            <a:rPr lang="en-US" sz="1500" kern="1200" dirty="0"/>
            <a:t>Point net ++(2017)</a:t>
          </a:r>
          <a:endParaRPr lang="he-IL" sz="1500" kern="1200" dirty="0"/>
        </a:p>
      </dsp:txBody>
      <dsp:txXfrm>
        <a:off x="1749677" y="2182746"/>
        <a:ext cx="2042309" cy="1455164"/>
      </dsp:txXfrm>
    </dsp:sp>
    <dsp:sp modelId="{D1B5517A-CA6B-443A-82C0-4A37D9F64F99}">
      <dsp:nvSpPr>
        <dsp:cNvPr id="0" name=""/>
        <dsp:cNvSpPr/>
      </dsp:nvSpPr>
      <dsp:spPr>
        <a:xfrm>
          <a:off x="2570387"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3832358" y="0"/>
          <a:ext cx="167018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CNN(2018)</a:t>
          </a:r>
          <a:endParaRPr lang="he-IL" sz="1400" kern="1200" dirty="0"/>
        </a:p>
      </dsp:txBody>
      <dsp:txXfrm>
        <a:off x="3832358" y="0"/>
        <a:ext cx="1670189" cy="1455164"/>
      </dsp:txXfrm>
    </dsp:sp>
    <dsp:sp modelId="{0DE8F0F5-5962-4594-9711-413ED32BFF41}">
      <dsp:nvSpPr>
        <dsp:cNvPr id="0" name=""/>
        <dsp:cNvSpPr/>
      </dsp:nvSpPr>
      <dsp:spPr>
        <a:xfrm>
          <a:off x="4485558"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AE320-15BC-4A9C-AF79-2046DE16E574}">
      <dsp:nvSpPr>
        <dsp:cNvPr id="0" name=""/>
        <dsp:cNvSpPr/>
      </dsp:nvSpPr>
      <dsp:spPr>
        <a:xfrm>
          <a:off x="5561469" y="2182746"/>
          <a:ext cx="1971498"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Point GMM(2020)</a:t>
          </a:r>
          <a:endParaRPr lang="he-IL" sz="1400" kern="1200" dirty="0"/>
        </a:p>
      </dsp:txBody>
      <dsp:txXfrm>
        <a:off x="5561469" y="2182746"/>
        <a:ext cx="1971498" cy="1455164"/>
      </dsp:txXfrm>
    </dsp:sp>
    <dsp:sp modelId="{143F6AE4-6B25-440F-97B8-E2124C56464D}">
      <dsp:nvSpPr>
        <dsp:cNvPr id="0" name=""/>
        <dsp:cNvSpPr/>
      </dsp:nvSpPr>
      <dsp:spPr>
        <a:xfrm>
          <a:off x="6365322"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7AD9E-A71E-4FA9-A102-D2F6297FC489}">
      <dsp:nvSpPr>
        <dsp:cNvPr id="0" name=""/>
        <dsp:cNvSpPr/>
      </dsp:nvSpPr>
      <dsp:spPr>
        <a:xfrm>
          <a:off x="7591888" y="0"/>
          <a:ext cx="171767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Conv(2020)</a:t>
          </a:r>
          <a:endParaRPr lang="he-IL" sz="1400" kern="1200" dirty="0"/>
        </a:p>
      </dsp:txBody>
      <dsp:txXfrm>
        <a:off x="7591888" y="0"/>
        <a:ext cx="1717679" cy="1455164"/>
      </dsp:txXfrm>
    </dsp:sp>
    <dsp:sp modelId="{932FD320-6B62-4A08-BAD8-83DDCF4B8510}">
      <dsp:nvSpPr>
        <dsp:cNvPr id="0" name=""/>
        <dsp:cNvSpPr/>
      </dsp:nvSpPr>
      <dsp:spPr>
        <a:xfrm>
          <a:off x="8268832" y="1637059"/>
          <a:ext cx="363791" cy="36379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A8A11-374C-44B4-9D5E-888EBE87FEC9}">
      <dsp:nvSpPr>
        <dsp:cNvPr id="0" name=""/>
        <dsp:cNvSpPr/>
      </dsp:nvSpPr>
      <dsp:spPr>
        <a:xfrm>
          <a:off x="9368488" y="2182746"/>
          <a:ext cx="1178414"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PCT(2021)</a:t>
          </a:r>
          <a:endParaRPr lang="he-IL" sz="1400" kern="1200" dirty="0"/>
        </a:p>
      </dsp:txBody>
      <dsp:txXfrm>
        <a:off x="9368488" y="2182746"/>
        <a:ext cx="1178414" cy="1455164"/>
      </dsp:txXfrm>
    </dsp:sp>
    <dsp:sp modelId="{FF3EFEE0-3E26-49FE-8834-A0BCF587E02C}">
      <dsp:nvSpPr>
        <dsp:cNvPr id="0" name=""/>
        <dsp:cNvSpPr/>
      </dsp:nvSpPr>
      <dsp:spPr>
        <a:xfrm>
          <a:off x="977580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כ"ז/אייר/תשפ"ב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https://www.youtube.com/watch?v=2RkmGapgMbc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5">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4236412780"/>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95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a:blip r:embed="rId2"/>
          <a:stretch>
            <a:fillRect/>
          </a:stretch>
        </p:blipFill>
        <p:spPr>
          <a:xfrm>
            <a:off x="5189221" y="3307549"/>
            <a:ext cx="5425922" cy="2652241"/>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848670" y="2368363"/>
            <a:ext cx="4954555" cy="2741584"/>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422512" y="3039305"/>
            <a:ext cx="5959627" cy="2416196"/>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a:t>Work that inspired the paper writers:</a:t>
            </a:r>
            <a:endParaRPr lang="he-IL"/>
          </a:p>
          <a:p>
            <a:pPr lvl="1" algn="l" rtl="0"/>
            <a:r>
              <a:rPr lang="en-US"/>
              <a:t>Point net ++(2017)</a:t>
            </a:r>
          </a:p>
          <a:p>
            <a:pPr lvl="2" algn="l" rtl="0"/>
            <a:r>
              <a:rPr lang="en-US" sz="1800"/>
              <a:t>To handle the non uniform point sampling issue, we propose two novel set abstraction layers which aggregate multi-scale information, these contributions enable us to improve accuracy</a:t>
            </a:r>
            <a:endParaRPr lang="en-US"/>
          </a:p>
          <a:p>
            <a:pPr lvl="1" algn="l" rtl="0"/>
            <a:endParaRPr lang="he-IL"/>
          </a:p>
          <a:p>
            <a:pPr lvl="1" algn="l" rtl="0"/>
            <a:endParaRPr lang="he-IL"/>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2"/>
          <a:srcRect l="8221" t="17138" r="11398"/>
          <a:stretch/>
        </p:blipFill>
        <p:spPr>
          <a:xfrm>
            <a:off x="2619569" y="3522674"/>
            <a:ext cx="6952862" cy="3101918"/>
          </a:xfrm>
          <a:prstGeom prst="rect">
            <a:avLst/>
          </a:prstGeom>
        </p:spPr>
      </p:pic>
    </p:spTree>
    <p:extLst>
      <p:ext uri="{BB962C8B-B14F-4D97-AF65-F5344CB8AC3E}">
        <p14:creationId xmlns:p14="http://schemas.microsoft.com/office/powerpoint/2010/main" val="1496759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X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003477BF-C43C-B178-5997-DD1459695804}"/>
              </a:ext>
            </a:extLst>
          </p:cNvPr>
          <p:cNvPicPr>
            <a:picLocks noChangeAspect="1"/>
          </p:cNvPicPr>
          <p:nvPr/>
        </p:nvPicPr>
        <p:blipFill>
          <a:blip r:embed="rId2"/>
          <a:stretch>
            <a:fillRect/>
          </a:stretch>
        </p:blipFill>
        <p:spPr>
          <a:xfrm>
            <a:off x="1641415" y="3636336"/>
            <a:ext cx="9070204" cy="2990008"/>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dirty="0"/>
              <a:t>Work that inspired the paper writers:</a:t>
            </a:r>
          </a:p>
          <a:p>
            <a:pPr marL="457200" lvl="1" indent="0" algn="l" rtl="0">
              <a:buNone/>
            </a:pPr>
            <a:endParaRPr lang="en-US" dirty="0"/>
          </a:p>
          <a:p>
            <a:pPr lvl="1" algn="l" rtl="0"/>
            <a:r>
              <a:rPr lang="en-US" dirty="0"/>
              <a:t>Point Conv(2020)</a:t>
            </a:r>
          </a:p>
          <a:p>
            <a:pPr lvl="2" algn="l" rtl="0"/>
            <a:r>
              <a:rPr lang="en-US" dirty="0"/>
              <a:t>perform convolution operation on 3D point clouds, called </a:t>
            </a:r>
            <a:r>
              <a:rPr lang="en-US" dirty="0" err="1"/>
              <a:t>PointConv</a:t>
            </a:r>
            <a:r>
              <a:rPr lang="en-US" dirty="0"/>
              <a:t>. </a:t>
            </a:r>
          </a:p>
          <a:p>
            <a:pPr lvl="2" algn="l" rtl="0"/>
            <a:r>
              <a:rPr lang="en-US" dirty="0" err="1"/>
              <a:t>PointConv</a:t>
            </a:r>
            <a:r>
              <a:rPr lang="en-US" dirty="0"/>
              <a:t> trains multi-layer perceptron's on local point coordinates to approximate continuous weight and density functions in convolutional filters, which makes it naturally permutation-invariant and translation-invariant. </a:t>
            </a:r>
          </a:p>
          <a:p>
            <a:pPr lvl="2" algn="l" rtl="0"/>
            <a:r>
              <a:rPr lang="en-US" dirty="0"/>
              <a:t>This allows deep convolutional networks to be built directly on 3D point clouds.</a:t>
            </a:r>
          </a:p>
          <a:p>
            <a:pPr marL="914400" lvl="2" indent="0" algn="l" rtl="0">
              <a:buNone/>
            </a:pPr>
            <a:endParaRPr lang="en-US" dirty="0"/>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82955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a:t>Point Conv(2020) – visualization </a:t>
            </a:r>
          </a:p>
          <a:p>
            <a:pPr marL="914400" lvl="2" indent="0" algn="l" rtl="0">
              <a:buNone/>
            </a:pPr>
            <a:endParaRPr lang="en-US"/>
          </a:p>
          <a:p>
            <a:pPr lvl="1" algn="l" rtl="0"/>
            <a:endParaRPr lang="he-IL"/>
          </a:p>
          <a:p>
            <a:pPr lvl="1" algn="l" rtl="0"/>
            <a:endParaRPr lang="he-IL"/>
          </a:p>
          <a:p>
            <a:pPr lvl="1" algn="l" rtl="0"/>
            <a:endParaRPr lang="he-IL" dirty="0"/>
          </a:p>
        </p:txBody>
      </p:sp>
      <p:pic>
        <p:nvPicPr>
          <p:cNvPr id="5" name="תמונה 4">
            <a:extLst>
              <a:ext uri="{FF2B5EF4-FFF2-40B4-BE49-F238E27FC236}">
                <a16:creationId xmlns:a16="http://schemas.microsoft.com/office/drawing/2014/main" id="{C47E69DA-480D-B65A-394E-89299EAE4ACF}"/>
              </a:ext>
            </a:extLst>
          </p:cNvPr>
          <p:cNvPicPr>
            <a:picLocks noChangeAspect="1"/>
          </p:cNvPicPr>
          <p:nvPr/>
        </p:nvPicPr>
        <p:blipFill>
          <a:blip r:embed="rId2"/>
          <a:stretch>
            <a:fillRect/>
          </a:stretch>
        </p:blipFill>
        <p:spPr>
          <a:xfrm>
            <a:off x="4886448" y="2792222"/>
            <a:ext cx="5097124" cy="2998978"/>
          </a:xfrm>
          <a:prstGeom prst="rect">
            <a:avLst/>
          </a:prstGeom>
        </p:spPr>
      </p:pic>
      <p:pic>
        <p:nvPicPr>
          <p:cNvPr id="8" name="תמונה 7">
            <a:extLst>
              <a:ext uri="{FF2B5EF4-FFF2-40B4-BE49-F238E27FC236}">
                <a16:creationId xmlns:a16="http://schemas.microsoft.com/office/drawing/2014/main" id="{8AAA0DD3-5DF9-A423-5599-2291FFA1C55A}"/>
              </a:ext>
            </a:extLst>
          </p:cNvPr>
          <p:cNvPicPr>
            <a:picLocks noChangeAspect="1"/>
          </p:cNvPicPr>
          <p:nvPr/>
        </p:nvPicPr>
        <p:blipFill>
          <a:blip r:embed="rId3"/>
          <a:stretch>
            <a:fillRect/>
          </a:stretch>
        </p:blipFill>
        <p:spPr>
          <a:xfrm>
            <a:off x="913795" y="2792222"/>
            <a:ext cx="3828592" cy="2998978"/>
          </a:xfrm>
          <a:prstGeom prst="rect">
            <a:avLst/>
          </a:prstGeom>
        </p:spPr>
      </p:pic>
    </p:spTree>
    <p:extLst>
      <p:ext uri="{BB962C8B-B14F-4D97-AF65-F5344CB8AC3E}">
        <p14:creationId xmlns:p14="http://schemas.microsoft.com/office/powerpoint/2010/main" val="110343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46718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8247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68" y="3525422"/>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 y="4136282"/>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741420" y="521208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85000" lnSpcReduction="20000"/>
          </a:bodyPr>
          <a:lstStyle/>
          <a:p>
            <a:pPr algn="l" rtl="0"/>
            <a:r>
              <a:rPr lang="en-US" dirty="0"/>
              <a:t>2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444620" y="2373659"/>
            <a:ext cx="6845061" cy="1326321"/>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357036" y="4492318"/>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 </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The traditional Transformer scales the first dimension by </a:t>
                </a:r>
                <a14:m>
                  <m:oMath xmlns:m="http://schemas.openxmlformats.org/officeDocument/2006/math">
                    <m:f>
                      <m:fPr>
                        <m:ctrlPr>
                          <a:rPr lang="en-US" sz="1800" b="0" i="1" smtClean="0">
                            <a:effectLst/>
                            <a:latin typeface="Cambria Math" panose="02040503050406030204" pitchFamily="18" charset="0"/>
                          </a:rPr>
                        </m:ctrlPr>
                      </m:fPr>
                      <m:num>
                        <m:r>
                          <a:rPr lang="en-US" sz="1800" b="0" i="1" smtClean="0">
                            <a:effectLst/>
                            <a:latin typeface="Cambria Math" panose="02040503050406030204" pitchFamily="18" charset="0"/>
                          </a:rPr>
                          <m:t>1</m:t>
                        </m:r>
                      </m:num>
                      <m:den>
                        <m:rad>
                          <m:radPr>
                            <m:degHide m:val="on"/>
                            <m:ctrlPr>
                              <a:rPr lang="en-US" sz="1800" b="0" i="1" smtClean="0">
                                <a:effectLst/>
                                <a:latin typeface="Cambria Math" panose="02040503050406030204" pitchFamily="18" charset="0"/>
                              </a:rPr>
                            </m:ctrlPr>
                          </m:radPr>
                          <m:deg/>
                          <m:e>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𝑑</m:t>
                                </m:r>
                              </m:e>
                              <m:sub>
                                <m:r>
                                  <a:rPr lang="en-US" sz="1800" b="0" i="1" smtClean="0">
                                    <a:effectLst/>
                                    <a:latin typeface="Cambria Math" panose="02040503050406030204" pitchFamily="18" charset="0"/>
                                  </a:rPr>
                                  <m:t>𝑎</m:t>
                                </m:r>
                              </m:sub>
                            </m:sSub>
                          </m:e>
                        </m:rad>
                      </m:den>
                    </m:f>
                    <m:r>
                      <a:rPr lang="en-US" sz="1800" b="0" i="1" smtClean="0">
                        <a:effectLst/>
                        <a:latin typeface="Cambria Math" panose="02040503050406030204" pitchFamily="18" charset="0"/>
                      </a:rPr>
                      <m:t> </m:t>
                    </m:r>
                  </m:oMath>
                </a14:m>
                <a:r>
                  <a:rPr lang="en-US" sz="1800" dirty="0">
                    <a:effectLst/>
                  </a:rPr>
                  <a:t>and uses SoftMax to normalize the second dimension. </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lvl="2" algn="l" rtl="0"/>
                <a:br>
                  <a:rPr lang="en-US" sz="1800" dirty="0">
                    <a:effectLst/>
                  </a:rPr>
                </a:b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018829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a:t>
            </a:r>
            <a:br>
              <a:rPr lang="en-US" sz="2000" dirty="0">
                <a:effectLst/>
              </a:rPr>
            </a:br>
            <a:r>
              <a:rPr lang="en-US" sz="2000" dirty="0">
                <a:effectLst/>
              </a:rPr>
              <a:t>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a:effectLst/>
                          </a:rPr>
                        </m:ctrlPr>
                      </m:sSubPr>
                      <m:e>
                        <m:r>
                          <a:rPr lang="en-US" sz="1600">
                            <a:effectLst/>
                          </a:rPr>
                          <m:t>𝑊</m:t>
                        </m:r>
                      </m:e>
                      <m:sub>
                        <m:r>
                          <a:rPr lang="en-US" sz="1600">
                            <a:effectLst/>
                          </a:rPr>
                          <m:t>0</m:t>
                        </m:r>
                      </m:sub>
                    </m:sSub>
                    <m:r>
                      <a:rPr lang="en-US" sz="1600">
                        <a:effectLst/>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rPr>
                      <m:t>𝐴</m:t>
                    </m:r>
                    <m:sSup>
                      <m:sSupPr>
                        <m:ctrlPr>
                          <a:rPr lang="en-US" sz="1600">
                            <a:effectLst/>
                          </a:rPr>
                        </m:ctrlPr>
                      </m:sSupPr>
                      <m:e>
                        <m:r>
                          <a:rPr lang="en-US" sz="1600">
                            <a:effectLst/>
                          </a:rPr>
                          <m:t>𝑇</m:t>
                        </m:r>
                      </m:e>
                      <m:sup>
                        <m:r>
                          <a:rPr lang="en-US" sz="1600">
                            <a:effectLst/>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rPr>
                      <m:t>𝑃</m:t>
                    </m:r>
                    <m:r>
                      <a:rPr lang="en-US" sz="1600">
                        <a:effectLst/>
                      </a:rPr>
                      <m:t> − </m:t>
                    </m:r>
                  </m:oMath>
                </a14:m>
                <a:r>
                  <a:rPr lang="en-US" sz="1600" dirty="0">
                    <a:effectLst/>
                  </a:rPr>
                  <a:t>input point cloud  with N point each d dimension </a:t>
                </a:r>
              </a:p>
              <a:p>
                <a:pPr lvl="1" algn="l" rtl="0"/>
                <a14:m>
                  <m:oMath xmlns:m="http://schemas.openxmlformats.org/officeDocument/2006/math">
                    <m:sSub>
                      <m:sSubPr>
                        <m:ctrlPr>
                          <a:rPr lang="en-US" sz="1600">
                            <a:effectLst/>
                          </a:rPr>
                        </m:ctrlPr>
                      </m:sSubPr>
                      <m:e>
                        <m:r>
                          <a:rPr lang="en-US" sz="1600">
                            <a:effectLst/>
                          </a:rPr>
                          <m:t>𝑑</m:t>
                        </m:r>
                      </m:e>
                      <m:sub>
                        <m:r>
                          <a:rPr lang="en-US" sz="1600">
                            <a:effectLst/>
                          </a:rPr>
                          <m:t>𝑒</m:t>
                        </m:r>
                      </m:sub>
                    </m:sSub>
                    <m:r>
                      <a:rPr lang="en-US" sz="1600">
                        <a:effectLst/>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a:effectLst/>
                          </a:rPr>
                        </m:ctrlPr>
                      </m:sSubPr>
                      <m:e>
                        <m:r>
                          <a:rPr lang="en-US" sz="1600">
                            <a:effectLst/>
                          </a:rPr>
                          <m:t>𝐹</m:t>
                        </m:r>
                      </m:e>
                      <m:sub>
                        <m:r>
                          <a:rPr lang="en-US" sz="1600">
                            <a:effectLst/>
                          </a:rPr>
                          <m:t>𝑒</m:t>
                        </m:r>
                      </m:sub>
                    </m:sSub>
                    <m:r>
                      <a:rPr lang="en-US" sz="1600">
                        <a:effectLst/>
                      </a:rPr>
                      <m:t> −</m:t>
                    </m:r>
                  </m:oMath>
                </a14:m>
                <a:r>
                  <a:rPr lang="en-US" sz="1600" dirty="0">
                    <a:effectLst/>
                  </a:rPr>
                  <a:t> first learned via the Input Embedding module </a:t>
                </a:r>
              </a:p>
              <a:p>
                <a:pPr lvl="1" algn="l" rtl="0"/>
                <a14:m>
                  <m:oMath xmlns:m="http://schemas.openxmlformats.org/officeDocument/2006/math">
                    <m:sSub>
                      <m:sSubPr>
                        <m:ctrlPr>
                          <a:rPr lang="en-US" sz="1600">
                            <a:effectLst/>
                          </a:rPr>
                        </m:ctrlPr>
                      </m:sSubPr>
                      <m:e>
                        <m:r>
                          <a:rPr lang="en-US" sz="1600">
                            <a:effectLst/>
                          </a:rPr>
                          <m:t>𝐹</m:t>
                        </m:r>
                      </m:e>
                      <m:sub>
                        <m:r>
                          <a:rPr lang="en-US" sz="1600">
                            <a:effectLst/>
                          </a:rPr>
                          <m:t>𝑂</m:t>
                        </m:r>
                      </m:sub>
                    </m:sSub>
                    <m:r>
                      <a:rPr lang="en-US" sz="1600">
                        <a:effectLst/>
                      </a:rPr>
                      <m:t> −</m:t>
                    </m:r>
                  </m:oMath>
                </a14:m>
                <a:r>
                  <a:rPr lang="en-US" sz="1600" dirty="0">
                    <a:effectLst/>
                  </a:rPr>
                  <a:t> The point-wise feature representation</a:t>
                </a:r>
              </a:p>
              <a:p>
                <a:pPr lvl="1" algn="l" rtl="0"/>
                <a14:m>
                  <m:oMath xmlns:m="http://schemas.openxmlformats.org/officeDocument/2006/math">
                    <m:sSub>
                      <m:sSubPr>
                        <m:ctrlPr>
                          <a:rPr lang="en-US" sz="1600">
                            <a:effectLst/>
                          </a:rPr>
                        </m:ctrlPr>
                      </m:sSubPr>
                      <m:e>
                        <m:r>
                          <a:rPr lang="en-US" sz="1600">
                            <a:effectLst/>
                          </a:rPr>
                          <m:t>𝑑</m:t>
                        </m:r>
                      </m:e>
                      <m:sub>
                        <m:r>
                          <a:rPr lang="en-US" sz="1600">
                            <a:effectLst/>
                          </a:rPr>
                          <m:t>𝑜</m:t>
                        </m:r>
                      </m:sub>
                    </m:sSub>
                    <m:r>
                      <a:rPr lang="en-US" sz="1600">
                        <a:effectLst/>
                      </a:rPr>
                      <m:t> −</m:t>
                    </m:r>
                    <m:r>
                      <a:rPr lang="en-US" sz="1600">
                        <a:effectLst/>
                      </a:rPr>
                      <m:t>𝑑𝑖𝑚𝑒𝑛𝑠𝑖𝑜𝑛</m:t>
                    </m:r>
                    <m:r>
                      <a:rPr lang="en-US" sz="1600">
                        <a:effectLst/>
                      </a:rPr>
                      <m:t> </m:t>
                    </m:r>
                    <m:r>
                      <a:rPr lang="en-US" sz="1600">
                        <a:effectLst/>
                      </a:rPr>
                      <m:t>𝑜𝑓</m:t>
                    </m:r>
                    <m:r>
                      <a:rPr lang="en-US" sz="1600">
                        <a:effectLst/>
                      </a:rPr>
                      <m:t> </m:t>
                    </m:r>
                    <m:r>
                      <a:rPr lang="en-US" sz="1600">
                        <a:effectLst/>
                      </a:rPr>
                      <m:t>𝑜𝑓</m:t>
                    </m:r>
                    <m:r>
                      <a:rPr lang="en-US" sz="1600">
                        <a:effectLst/>
                      </a:rPr>
                      <m:t> </m:t>
                    </m:r>
                    <m:r>
                      <a:rPr lang="en-US" sz="1600">
                        <a:effectLst/>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50452" y="6248400"/>
            <a:ext cx="3541547" cy="609603"/>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400859925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40524544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600" dirty="0">
                <a:effectLst/>
              </a:rPr>
              <a:t>split with 9,843 objects for training and 2,468 for evaluation. </a:t>
            </a:r>
          </a:p>
          <a:p>
            <a:pPr lvl="3" algn="l" rtl="0">
              <a:lnSpc>
                <a:spcPct val="140000"/>
              </a:lnSpc>
            </a:pPr>
            <a:r>
              <a:rPr lang="en-US" sz="2600" dirty="0">
                <a:effectLst/>
              </a:rPr>
              <a:t>The same sampling strategy as used in </a:t>
            </a:r>
            <a:r>
              <a:rPr lang="en-US" sz="2600" dirty="0" err="1">
                <a:effectLst/>
              </a:rPr>
              <a:t>PointNet</a:t>
            </a:r>
            <a:r>
              <a:rPr lang="en-US" sz="2600" dirty="0">
                <a:effectLst/>
              </a:rPr>
              <a:t> was adopted to uniformly</a:t>
            </a:r>
            <a:br>
              <a:rPr lang="en-US" sz="2600" dirty="0">
                <a:effectLst/>
              </a:rPr>
            </a:br>
            <a:r>
              <a:rPr lang="en-US" sz="2600" dirty="0">
                <a:effectLst/>
              </a:rPr>
              <a:t>sample each object to 1,024 points. </a:t>
            </a:r>
          </a:p>
          <a:p>
            <a:pPr lvl="3" algn="l" rtl="0">
              <a:lnSpc>
                <a:spcPct val="140000"/>
              </a:lnSpc>
            </a:pPr>
            <a:r>
              <a:rPr lang="en-US" sz="2600" dirty="0">
                <a:effectLst/>
              </a:rPr>
              <a:t>During training, a random translation in [-0:2; 0:2], a random anisotropic scaling in [0:67; 1:5] and a random input dropout were applied to augment the input data. </a:t>
            </a:r>
          </a:p>
          <a:p>
            <a:pPr lvl="3" algn="l" rtl="0">
              <a:lnSpc>
                <a:spcPct val="140000"/>
              </a:lnSpc>
            </a:pPr>
            <a:r>
              <a:rPr lang="en-US" sz="2600" dirty="0">
                <a:effectLst/>
              </a:rPr>
              <a:t>During testing, no data augmentation or voting methods were used. </a:t>
            </a:r>
          </a:p>
          <a:p>
            <a:pPr lvl="3" algn="l" rtl="0">
              <a:lnSpc>
                <a:spcPct val="140000"/>
              </a:lnSpc>
            </a:pPr>
            <a:r>
              <a:rPr lang="en-US" sz="2600" dirty="0">
                <a:effectLst/>
              </a:rPr>
              <a:t>For all the three models,  the mini-batch sizes were 32, 250 training epochs were used and the initial learning rates were 0.01, with a cosine annealing schedule to adjust the learning rate at every epoch. </a:t>
            </a:r>
          </a:p>
          <a:p>
            <a:pPr marL="1371600" lvl="3" indent="0" algn="l" rtl="0">
              <a:lnSpc>
                <a:spcPct val="140000"/>
              </a:lnSpc>
              <a:buNone/>
            </a:pPr>
            <a:r>
              <a:rPr lang="en-US" sz="2100" dirty="0">
                <a:effectLst/>
              </a:rPr>
              <a:t> </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NPCT, SPCT makes a 2.8% and 1.0% improvement, respectively. 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46839"/>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550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The surface normal estimation is to determine the normal direction at each point.</a:t>
            </a:r>
          </a:p>
          <a:p>
            <a:pPr lvl="3" algn="l" rtl="0">
              <a:lnSpc>
                <a:spcPct val="140000"/>
              </a:lnSpc>
            </a:pPr>
            <a:r>
              <a:rPr lang="en-US" sz="2800" dirty="0">
                <a:effectLst/>
              </a:rPr>
              <a:t> Estimating surface normal has wide applications in e.g., rendering. </a:t>
            </a:r>
          </a:p>
          <a:p>
            <a:pPr lvl="3" algn="l" rtl="0">
              <a:lnSpc>
                <a:spcPct val="140000"/>
              </a:lnSpc>
            </a:pPr>
            <a:r>
              <a:rPr lang="en-US" sz="2800" dirty="0">
                <a:effectLst/>
              </a:rPr>
              <a:t>The task is challenging because it requires the approach to understand the shapes </a:t>
            </a:r>
            <a:br>
              <a:rPr lang="en-US" sz="2800" dirty="0">
                <a:effectLst/>
              </a:rPr>
            </a:br>
            <a:r>
              <a:rPr lang="en-US" sz="2800" dirty="0">
                <a:effectLst/>
              </a:rPr>
              <a:t>completely for dense regression.</a:t>
            </a:r>
          </a:p>
          <a:p>
            <a:pPr lvl="3" algn="l" rtl="0">
              <a:lnSpc>
                <a:spcPct val="140000"/>
              </a:lnSpc>
            </a:pPr>
            <a:r>
              <a:rPr lang="en-US" sz="2800" dirty="0">
                <a:effectLst/>
              </a:rPr>
              <a:t>used average cosine distance to measure the difference between ground truth and predicted</a:t>
            </a:r>
            <a:br>
              <a:rPr lang="en-US" sz="2800" dirty="0">
                <a:effectLst/>
              </a:rPr>
            </a:br>
            <a:r>
              <a:rPr lang="en-US" sz="2800" dirty="0">
                <a:effectLst/>
              </a:rPr>
              <a:t>normal. </a:t>
            </a:r>
          </a:p>
          <a:p>
            <a:pPr lvl="3" algn="l" rtl="0">
              <a:lnSpc>
                <a:spcPct val="140000"/>
              </a:lnSpc>
            </a:pPr>
            <a:r>
              <a:rPr lang="en-US" sz="2800" dirty="0">
                <a:effectLst/>
              </a:rPr>
              <a:t>For all the three models, a batch size of 32, 200 training epochs were used.  </a:t>
            </a:r>
          </a:p>
          <a:p>
            <a:pPr lvl="3" algn="l" rtl="0">
              <a:lnSpc>
                <a:spcPct val="140000"/>
              </a:lnSpc>
            </a:pPr>
            <a:r>
              <a:rPr lang="en-US" sz="2800" dirty="0">
                <a:effectLst/>
              </a:rPr>
              <a:t>The initial learning rates were also set as 0.01, with a cosine annealing schedule used to</a:t>
            </a:r>
            <a:br>
              <a:rPr lang="en-US" sz="2800" dirty="0">
                <a:effectLst/>
              </a:rPr>
            </a:br>
            <a:r>
              <a:rPr lang="en-US" sz="2800" dirty="0">
                <a:effectLst/>
              </a:rPr>
              <a:t>adjust learning rate every epoch.</a:t>
            </a:r>
          </a:p>
          <a:p>
            <a:pPr lvl="3" algn="l" rtl="0">
              <a:lnSpc>
                <a:spcPct val="140000"/>
              </a:lnSpc>
            </a:pPr>
            <a:r>
              <a:rPr lang="en-US" sz="2800" dirty="0">
                <a:effectLst/>
              </a:rPr>
              <a:t> </a:t>
            </a: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30686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p>
          <a:p>
            <a:pPr lvl="3" algn="l" rtl="0">
              <a:lnSpc>
                <a:spcPct val="140000"/>
              </a:lnSpc>
            </a:pPr>
            <a:r>
              <a:rPr lang="en-US" sz="2800" dirty="0">
                <a:effectLst/>
              </a:rPr>
              <a:t> For all the three models, the batch size, training epochs and the learning rates were set the same as the training of normal estimation task </a:t>
            </a:r>
            <a:br>
              <a:rPr lang="en-US" sz="3600" dirty="0"/>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spTree>
    <p:extLst>
      <p:ext uri="{BB962C8B-B14F-4D97-AF65-F5344CB8AC3E}">
        <p14:creationId xmlns:p14="http://schemas.microsoft.com/office/powerpoint/2010/main" val="68461924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Tree>
    <p:extLst>
      <p:ext uri="{BB962C8B-B14F-4D97-AF65-F5344CB8AC3E}">
        <p14:creationId xmlns:p14="http://schemas.microsoft.com/office/powerpoint/2010/main" val="38599405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a:t>
            </a:r>
          </a:p>
          <a:p>
            <a:pPr algn="l" rtl="0"/>
            <a:r>
              <a:rPr lang="en-US" sz="1800" b="0" i="0" dirty="0">
                <a:effectLst/>
                <a:latin typeface="NimbusRomNo9L-Regu"/>
              </a:rPr>
              <a:t> At present, the available point cloud datasets are very limited compared to image. </a:t>
            </a:r>
          </a:p>
          <a:p>
            <a:pPr algn="l" rtl="0"/>
            <a:r>
              <a:rPr lang="en-US" sz="1800" b="0" i="0" dirty="0">
                <a:effectLst/>
                <a:latin typeface="NimbusRomNo9L-Regu"/>
              </a:rPr>
              <a:t>In future, we will train it on larger datasets and study its advantages and disadvantages with respect to other popular frameworks.</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4593</TotalTime>
  <Words>2602</Words>
  <Application>Microsoft Office PowerPoint</Application>
  <PresentationFormat>מסך רחב</PresentationFormat>
  <Paragraphs>424</Paragraphs>
  <Slides>58</Slides>
  <Notes>2</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58</vt:i4>
      </vt:variant>
    </vt:vector>
  </HeadingPairs>
  <TitlesOfParts>
    <vt:vector size="66" baseType="lpstr">
      <vt:lpstr>Arial</vt:lpstr>
      <vt:lpstr>Bookman Old Style</vt:lpstr>
      <vt:lpstr>Calibri</vt:lpstr>
      <vt:lpstr>Cambria Math</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Architecture</vt:lpstr>
      <vt:lpstr>Architecture</vt:lpstr>
      <vt:lpstr>ARCHITHCHER </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40</cp:revision>
  <dcterms:created xsi:type="dcterms:W3CDTF">2022-05-26T07:39:24Z</dcterms:created>
  <dcterms:modified xsi:type="dcterms:W3CDTF">2022-05-29T12:43:23Z</dcterms:modified>
</cp:coreProperties>
</file>